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08" r:id="rId4"/>
    <p:sldId id="309" r:id="rId5"/>
    <p:sldId id="310" r:id="rId6"/>
    <p:sldId id="313" r:id="rId7"/>
    <p:sldId id="314" r:id="rId8"/>
    <p:sldId id="317" r:id="rId9"/>
    <p:sldId id="315" r:id="rId10"/>
    <p:sldId id="316" r:id="rId11"/>
    <p:sldId id="311" r:id="rId12"/>
    <p:sldId id="318" r:id="rId13"/>
    <p:sldId id="312" r:id="rId14"/>
    <p:sldId id="302" r:id="rId15"/>
    <p:sldId id="303" r:id="rId16"/>
  </p:sldIdLst>
  <p:sldSz cx="9144000" cy="5143500" type="screen16x9"/>
  <p:notesSz cx="6858000" cy="9144000"/>
  <p:embeddedFontLst>
    <p:embeddedFont>
      <p:font typeface="Anaheim" panose="020B0604020202020204" charset="0"/>
      <p:regular r:id="rId19"/>
      <p:bold r:id="rId20"/>
    </p:embeddedFont>
    <p:embeddedFont>
      <p:font typeface="Hind" panose="02000000000000000000" pitchFamily="2" charset="0"/>
      <p:regular r:id="rId21"/>
      <p:bold r:id="rId22"/>
    </p:embeddedFont>
    <p:embeddedFont>
      <p:font typeface="Nunito Light" pitchFamily="2" charset="0"/>
      <p:regular r:id="rId23"/>
      <p:italic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Space Grotesk" panose="020B0604020202020204" charset="0"/>
      <p:regular r:id="rId27"/>
      <p:bold r:id="rId28"/>
    </p:embeddedFont>
    <p:embeddedFont>
      <p:font typeface="Space Grotesk Medium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2AD42D-4185-405D-816C-B6E1FD7B91AA}">
  <a:tblStyle styleId="{C32AD42D-4185-405D-816C-B6E1FD7B91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877" autoAdjust="0"/>
  </p:normalViewPr>
  <p:slideViewPr>
    <p:cSldViewPr snapToGrid="0">
      <p:cViewPr varScale="1">
        <p:scale>
          <a:sx n="133" d="100"/>
          <a:sy n="133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46C4F9-A2B4-FCE0-47F8-734AD19D74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C64F6-FF44-8B49-EBB3-05FB59C508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9F3FC-E5AD-4E5D-AFC3-6DA54F487CDC}" type="datetimeFigureOut">
              <a:rPr lang="en-US" smtClean="0"/>
              <a:t>5/17/2026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C9EA5-8A00-C45A-9EDB-EBA6D27A09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930CB-D54C-988E-6D40-9A61005633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379CB-8C7C-48C9-9D47-7E7CA6AB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33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02" name="Google Shape;1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BE36107E-0199-18FD-322C-81B49998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C944F4E0-4C05-ADBC-3038-B61FFD9B05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01740FDA-4B4A-060C-DE3F-98E162EC3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50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B637F81B-1CDA-F938-8997-AB3E89CF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0D052C26-B34E-7E30-E90E-BC9B74AA9E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410028C6-4782-695F-7E80-BDB9EEB31A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156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FB16FE1C-51D6-9671-BAFA-D83FAF5A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0FCC5619-BDFB-EC5C-32F4-5AE459D385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97D8A719-9E5C-CEAD-659C-D0BACC595A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77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6FECD999-08A4-6946-926B-10CB65EC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27C59CED-9D9E-2A1E-49CC-A2DE2AD0E3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A71A58BF-5873-C9F5-37AF-E1918188E0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6555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>
          <a:extLst>
            <a:ext uri="{FF2B5EF4-FFF2-40B4-BE49-F238E27FC236}">
              <a16:creationId xmlns:a16="http://schemas.microsoft.com/office/drawing/2014/main" id="{1B94A623-E79E-E0D4-BE9E-F3A91F2B6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4dda1946d_4_2720:notes">
            <a:extLst>
              <a:ext uri="{FF2B5EF4-FFF2-40B4-BE49-F238E27FC236}">
                <a16:creationId xmlns:a16="http://schemas.microsoft.com/office/drawing/2014/main" id="{147B7DF4-CC99-03A2-6832-422DA52CD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61" name="Google Shape;261;g54dda1946d_4_2720:notes">
            <a:extLst>
              <a:ext uri="{FF2B5EF4-FFF2-40B4-BE49-F238E27FC236}">
                <a16:creationId xmlns:a16="http://schemas.microsoft.com/office/drawing/2014/main" id="{A3CA6E03-EC05-E277-4D2E-B170C41E9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Leverage existing staff, to take on after built or learn new skills, offer as career growth,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887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>
          <a:extLst>
            <a:ext uri="{FF2B5EF4-FFF2-40B4-BE49-F238E27FC236}">
              <a16:creationId xmlns:a16="http://schemas.microsoft.com/office/drawing/2014/main" id="{426A5820-2670-C5CD-A79F-8F454083E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4dda1946d_4_2720:notes">
            <a:extLst>
              <a:ext uri="{FF2B5EF4-FFF2-40B4-BE49-F238E27FC236}">
                <a16:creationId xmlns:a16="http://schemas.microsoft.com/office/drawing/2014/main" id="{43FC501A-0C5E-FDF1-5CFE-0BA8606AD9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61" name="Google Shape;261;g54dda1946d_4_2720:notes">
            <a:extLst>
              <a:ext uri="{FF2B5EF4-FFF2-40B4-BE49-F238E27FC236}">
                <a16:creationId xmlns:a16="http://schemas.microsoft.com/office/drawing/2014/main" id="{80B81E51-6C76-7E91-ACDD-168310F2EC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Python web frameworks - Fast API allows asynchronous calls, Flask gives move developer component flexibility. </a:t>
            </a:r>
            <a:r>
              <a:rPr lang="en-US" sz="1100" dirty="0">
                <a:solidFill>
                  <a:schemeClr val="tx1"/>
                </a:solidFill>
              </a:rPr>
              <a:t>AWS &amp; Azure deployed via Zip file / GCP requires docker image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74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53" name="Google Shape;15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C360BDA-C337-9CD9-1CF5-FBCF4EA3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FCB65B7C-2E9D-EC95-51CD-5964B7C78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C30C55F0-1E9D-E4FE-24FF-CB9138FE80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709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2F76F020-AD06-DF33-3ED5-10778EA0D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754ACEB8-E9F9-7D63-A0CF-B70C9AE98A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D36F5D18-35D7-3B11-AA2E-7DB0B43F63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87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96178139-408B-DA85-9DE9-753291307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96E9664C-F4BA-60E7-28EB-6AED7DADEA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517B766A-5AD7-7E45-D4FF-5A2E31AA6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705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86A9EAA-690E-A607-0649-5991A340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844C8F09-27AD-2FF0-04DF-F2236DEAC1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E842E06E-DB2E-3204-CD68-4643832F2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2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4F6162AE-F516-68BE-B5A1-A2376DDA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962DB969-4BD7-492B-331F-35F209B6E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A20AF1E8-3035-407C-AE2D-89D0D21F8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2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72E92C8A-1F2A-391E-7336-2178085CE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4EE8951C-8BE9-4983-C77E-BB41B1493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9ECD4F30-1BDD-9492-6E66-28DAD3B3D5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08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331C7D7-7EA2-AD75-3904-6B04A4E0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dda1946d_0_3:notes">
            <a:extLst>
              <a:ext uri="{FF2B5EF4-FFF2-40B4-BE49-F238E27FC236}">
                <a16:creationId xmlns:a16="http://schemas.microsoft.com/office/drawing/2014/main" id="{94BD8700-1115-7C2B-3C3F-B9A7C6EEBA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71" name="Google Shape;171;g54dda1946d_0_3:notes">
            <a:extLst>
              <a:ext uri="{FF2B5EF4-FFF2-40B4-BE49-F238E27FC236}">
                <a16:creationId xmlns:a16="http://schemas.microsoft.com/office/drawing/2014/main" id="{3B0C2386-A665-9E72-130C-892D1FDD1E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35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8600" y="444150"/>
            <a:ext cx="7723200" cy="24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72050" y="3009750"/>
            <a:ext cx="6243300" cy="8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228600" y="888300"/>
            <a:ext cx="7496100" cy="15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528775" y="2624550"/>
            <a:ext cx="6387300" cy="16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445019"/>
            <a:ext cx="4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713225" y="1790975"/>
            <a:ext cx="4294800" cy="19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135550" y="1441675"/>
            <a:ext cx="48729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135550" y="27846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2" hasCustomPrompt="1"/>
          </p:nvPr>
        </p:nvSpPr>
        <p:spPr>
          <a:xfrm>
            <a:off x="228600" y="895940"/>
            <a:ext cx="734700" cy="55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 hasCustomPrompt="1"/>
          </p:nvPr>
        </p:nvSpPr>
        <p:spPr>
          <a:xfrm>
            <a:off x="228600" y="2280565"/>
            <a:ext cx="734700" cy="55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2751896" y="895940"/>
            <a:ext cx="734700" cy="55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5" hasCustomPrompt="1"/>
          </p:nvPr>
        </p:nvSpPr>
        <p:spPr>
          <a:xfrm>
            <a:off x="2751896" y="2280575"/>
            <a:ext cx="734700" cy="55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 hasCustomPrompt="1"/>
          </p:nvPr>
        </p:nvSpPr>
        <p:spPr>
          <a:xfrm>
            <a:off x="228599" y="3665190"/>
            <a:ext cx="734700" cy="55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2751899" y="3665211"/>
            <a:ext cx="734700" cy="55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228600" y="1373838"/>
            <a:ext cx="2142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1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751900" y="1373838"/>
            <a:ext cx="2142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1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228600" y="4143100"/>
            <a:ext cx="2142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1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228600" y="2781540"/>
            <a:ext cx="2142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1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2751900" y="2781540"/>
            <a:ext cx="2142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1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5"/>
          </p:nvPr>
        </p:nvSpPr>
        <p:spPr>
          <a:xfrm>
            <a:off x="2751900" y="4143202"/>
            <a:ext cx="2142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1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sz="24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pic" idx="16"/>
          </p:nvPr>
        </p:nvSpPr>
        <p:spPr>
          <a:xfrm>
            <a:off x="5655325" y="895950"/>
            <a:ext cx="3260100" cy="401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pace Grotesk"/>
              <a:buNone/>
              <a:defRPr sz="2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ace Grotesk"/>
              <a:buNone/>
              <a:defRPr sz="35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5" r:id="rId11"/>
    <p:sldLayoutId id="214748366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ctrTitle"/>
          </p:nvPr>
        </p:nvSpPr>
        <p:spPr>
          <a:xfrm>
            <a:off x="228599" y="444150"/>
            <a:ext cx="7558315" cy="243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/>
              <a:t>Insuretech</a:t>
            </a:r>
            <a:r>
              <a:rPr lang="en" sz="4800" dirty="0"/>
              <a:t> </a:t>
            </a:r>
            <a:br>
              <a:rPr lang="en" sz="4800" dirty="0"/>
            </a:br>
            <a:r>
              <a:rPr lang="en" sz="4800" dirty="0"/>
              <a:t>Data &amp; Analytics Strategy</a:t>
            </a:r>
            <a:endParaRPr sz="4800" dirty="0"/>
          </a:p>
        </p:txBody>
      </p:sp>
      <p:sp>
        <p:nvSpPr>
          <p:cNvPr id="105" name="Google Shape;105;p25"/>
          <p:cNvSpPr txBox="1">
            <a:spLocks noGrp="1"/>
          </p:cNvSpPr>
          <p:nvPr>
            <p:ph type="subTitle" idx="1"/>
          </p:nvPr>
        </p:nvSpPr>
        <p:spPr>
          <a:xfrm>
            <a:off x="386468" y="2962215"/>
            <a:ext cx="8371064" cy="8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400" dirty="0"/>
              <a:t>Building the intelligence engine powering underwriting, claims, distribution, and investment performance.</a:t>
            </a:r>
            <a:endParaRPr sz="1400" dirty="0"/>
          </a:p>
        </p:txBody>
      </p:sp>
      <p:sp>
        <p:nvSpPr>
          <p:cNvPr id="106" name="Google Shape;106;p25"/>
          <p:cNvSpPr txBox="1"/>
          <p:nvPr/>
        </p:nvSpPr>
        <p:spPr>
          <a:xfrm flipH="1">
            <a:off x="7416800" y="228600"/>
            <a:ext cx="1498592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Dennis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Peters</a:t>
            </a:r>
            <a:endParaRPr sz="1600" b="1" dirty="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 rot="-5400000">
            <a:off x="-300150" y="3975850"/>
            <a:ext cx="828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1/10/2026</a:t>
            </a:r>
            <a:endParaRPr sz="800" dirty="0">
              <a:solidFill>
                <a:schemeClr val="dk1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cxnSp>
        <p:nvCxnSpPr>
          <p:cNvPr id="108" name="Google Shape;108;p25"/>
          <p:cNvCxnSpPr>
            <a:stCxn id="107" idx="1"/>
          </p:cNvCxnSpPr>
          <p:nvPr/>
        </p:nvCxnSpPr>
        <p:spPr>
          <a:xfrm>
            <a:off x="114300" y="4451800"/>
            <a:ext cx="0" cy="749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25"/>
          <p:cNvCxnSpPr>
            <a:cxnSpLocks/>
          </p:cNvCxnSpPr>
          <p:nvPr/>
        </p:nvCxnSpPr>
        <p:spPr>
          <a:xfrm>
            <a:off x="660400" y="3808516"/>
            <a:ext cx="801551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F74F8A4-2BBD-51BD-046F-5F729B16B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75" y="1271638"/>
            <a:ext cx="1352739" cy="9907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7E76016-C1E2-62A0-5E78-83F459DB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66F15-FA45-510E-BA01-7FF00F9090B1}"/>
              </a:ext>
            </a:extLst>
          </p:cNvPr>
          <p:cNvSpPr txBox="1"/>
          <p:nvPr/>
        </p:nvSpPr>
        <p:spPr>
          <a:xfrm>
            <a:off x="892629" y="1197429"/>
            <a:ext cx="7852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Claims cycle time drops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Loss ratios improve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Attach rates rise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Partner performance becomes transparent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Underwriting becomes more precise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Investment decisions become more data‑driven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Leadership has real‑time visibility into the business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Data becomes a </a:t>
            </a:r>
            <a:r>
              <a:rPr lang="en-US" b="1" dirty="0">
                <a:solidFill>
                  <a:schemeClr val="tx1"/>
                </a:solidFill>
              </a:rPr>
              <a:t>force multiplier</a:t>
            </a:r>
            <a:r>
              <a:rPr lang="en-US" dirty="0">
                <a:solidFill>
                  <a:schemeClr val="tx1"/>
                </a:solidFill>
              </a:rPr>
              <a:t> across </a:t>
            </a:r>
            <a:r>
              <a:rPr lang="en-US" dirty="0" err="1">
                <a:solidFill>
                  <a:schemeClr val="tx1"/>
                </a:solidFill>
              </a:rPr>
              <a:t>Insuretech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7EEB6-B10E-0923-8F06-EF4C73F12629}"/>
              </a:ext>
            </a:extLst>
          </p:cNvPr>
          <p:cNvSpPr txBox="1"/>
          <p:nvPr/>
        </p:nvSpPr>
        <p:spPr>
          <a:xfrm>
            <a:off x="838199" y="319314"/>
            <a:ext cx="48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What Success Looks Like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92691-8C04-2E1C-A007-B62662A46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04" y="255442"/>
            <a:ext cx="2284253" cy="1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0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2CFB405A-8E45-F12F-C94F-37DAD229C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75C2E-FB35-A7D3-4380-0AFF59111560}"/>
              </a:ext>
            </a:extLst>
          </p:cNvPr>
          <p:cNvSpPr txBox="1"/>
          <p:nvPr/>
        </p:nvSpPr>
        <p:spPr>
          <a:xfrm>
            <a:off x="892629" y="1197429"/>
            <a:ext cx="771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Operating model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Central data platform team (engineering, governance, core models).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Embedded analytics partners for Insurance, Product, GTM, and Finance.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Self‑serve layer: certified metrics, standard exec/CSM/product dashboards.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Roadmap (high level)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1: Land core data, define KPIs, build executive and CPO scorecards.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2: Domain models, operator/facility scorecards, first pricing &amp; risk models, experimentation framework.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3: Customer‑facing analytics for operators, mature capital analytics, scaled experimentation and forecasting. Completed AI and ML models.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DB9AB-EF4E-1250-E5BC-E46A16FA93B6}"/>
              </a:ext>
            </a:extLst>
          </p:cNvPr>
          <p:cNvSpPr txBox="1"/>
          <p:nvPr/>
        </p:nvSpPr>
        <p:spPr>
          <a:xfrm>
            <a:off x="838199" y="319314"/>
            <a:ext cx="48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Operating Model &amp; Roadmap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C4D179A-195B-442D-F485-5AB492D4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5" y="108857"/>
            <a:ext cx="2376741" cy="1340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92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23404379-ACFA-1CBA-1E3D-36739EA0B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2A3835-29AF-4504-A459-DC6062CBC255}"/>
              </a:ext>
            </a:extLst>
          </p:cNvPr>
          <p:cNvSpPr txBox="1"/>
          <p:nvPr/>
        </p:nvSpPr>
        <p:spPr>
          <a:xfrm>
            <a:off x="228598" y="884646"/>
            <a:ext cx="8799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1. </a:t>
            </a:r>
            <a:r>
              <a:rPr lang="en-US" sz="1050" b="1" dirty="0">
                <a:solidFill>
                  <a:schemeClr val="tx1"/>
                </a:solidFill>
              </a:rPr>
              <a:t>Parametric Catastrophe Insurance for Facilities</a:t>
            </a:r>
          </a:p>
          <a:p>
            <a:r>
              <a:rPr lang="en-US" sz="1050" dirty="0">
                <a:solidFill>
                  <a:schemeClr val="tx1"/>
                </a:solidFill>
              </a:rPr>
              <a:t>Opportunity: Offer first‑dollar coverage that pays out automatically when predefined weather events hit (hurricane wind speed, flood depth, wildfire proximity).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Why it works: Self‑storage facilities face unique climate risks (RV/boat damage, temporary closures). </a:t>
            </a:r>
            <a:r>
              <a:rPr lang="en-US" sz="1050" dirty="0" err="1">
                <a:solidFill>
                  <a:schemeClr val="tx1"/>
                </a:solidFill>
              </a:rPr>
              <a:t>Insuretech's</a:t>
            </a:r>
            <a:r>
              <a:rPr lang="en-US" sz="1050" dirty="0">
                <a:solidFill>
                  <a:schemeClr val="tx1"/>
                </a:solidFill>
              </a:rPr>
              <a:t> facility data + weather APIs = instant parametric triggers.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Revenue: High‑margin, sticky ancillary product bundled with existing facility insurance.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2. </a:t>
            </a:r>
            <a:r>
              <a:rPr lang="en-US" sz="1050" b="1" dirty="0">
                <a:solidFill>
                  <a:srgbClr val="FFFF00"/>
                </a:solidFill>
              </a:rPr>
              <a:t>Real Estate Investment Risk Analytics Platform</a:t>
            </a:r>
          </a:p>
          <a:p>
            <a:r>
              <a:rPr lang="en-US" sz="1050" dirty="0">
                <a:solidFill>
                  <a:schemeClr val="tx1"/>
                </a:solidFill>
              </a:rPr>
              <a:t>Opportunity: License </a:t>
            </a:r>
            <a:r>
              <a:rPr lang="en-US" sz="1050" dirty="0" err="1">
                <a:solidFill>
                  <a:schemeClr val="tx1"/>
                </a:solidFill>
              </a:rPr>
              <a:t>Insuretech's</a:t>
            </a:r>
            <a:r>
              <a:rPr lang="en-US" sz="1050" dirty="0">
                <a:solidFill>
                  <a:schemeClr val="tx1"/>
                </a:solidFill>
              </a:rPr>
              <a:t> facility risk scoring, loss forecasting, and NOI analytics as a SaaS product to REITs, developers, and property managers.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Why it works: Self‑storage operators already trust </a:t>
            </a:r>
            <a:r>
              <a:rPr lang="en-US" sz="1050" dirty="0" err="1">
                <a:solidFill>
                  <a:schemeClr val="tx1"/>
                </a:solidFill>
              </a:rPr>
              <a:t>Insuretech's</a:t>
            </a:r>
            <a:r>
              <a:rPr lang="en-US" sz="1050" dirty="0">
                <a:solidFill>
                  <a:schemeClr val="tx1"/>
                </a:solidFill>
              </a:rPr>
              <a:t> data. Monetize analytics beyond insurance premiums.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Revenue: Recurring SaaS revenue + deeper relationships with large operators.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3. </a:t>
            </a:r>
            <a:r>
              <a:rPr lang="en-US" sz="1050" b="1" dirty="0">
                <a:solidFill>
                  <a:schemeClr val="tx1"/>
                </a:solidFill>
              </a:rPr>
              <a:t>Climate-Resilient Property Insurance Rider</a:t>
            </a:r>
          </a:p>
          <a:p>
            <a:r>
              <a:rPr lang="en-US" sz="1050" dirty="0">
                <a:solidFill>
                  <a:schemeClr val="tx1"/>
                </a:solidFill>
              </a:rPr>
              <a:t>Opportunity: Coverage for climate adaptation investments (green roofs, flood barriers, fire‑resistant materials) with premium discounts for verified mitigation.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Why it works: Commercial property market demands climate risk solutions. </a:t>
            </a:r>
            <a:r>
              <a:rPr lang="en-US" sz="1050" dirty="0" err="1">
                <a:solidFill>
                  <a:schemeClr val="tx1"/>
                </a:solidFill>
              </a:rPr>
              <a:t>Insuretech</a:t>
            </a:r>
            <a:r>
              <a:rPr lang="en-US" sz="1050" dirty="0">
                <a:solidFill>
                  <a:schemeClr val="tx1"/>
                </a:solidFill>
              </a:rPr>
              <a:t> can verify IoT sensor data for discounts.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Revenue: Premium product positioned as "future‑proofing" for facilities.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4. </a:t>
            </a:r>
            <a:r>
              <a:rPr lang="en-US" sz="1050" b="1" dirty="0">
                <a:solidFill>
                  <a:schemeClr val="tx1"/>
                </a:solidFill>
              </a:rPr>
              <a:t>REIT Dividend Protection Insurance</a:t>
            </a:r>
          </a:p>
          <a:p>
            <a:r>
              <a:rPr lang="en-US" sz="1050" dirty="0">
                <a:solidFill>
                  <a:schemeClr val="tx1"/>
                </a:solidFill>
              </a:rPr>
              <a:t>Opportunity: Insure self‑storage REIT dividend payouts against occupancy drops or revenue shortfalls (tied to </a:t>
            </a:r>
            <a:r>
              <a:rPr lang="en-US" sz="1050" dirty="0" err="1">
                <a:solidFill>
                  <a:schemeClr val="tx1"/>
                </a:solidFill>
              </a:rPr>
              <a:t>Insuretech's</a:t>
            </a:r>
            <a:r>
              <a:rPr lang="en-US" sz="1050" dirty="0">
                <a:solidFill>
                  <a:schemeClr val="tx1"/>
                </a:solidFill>
              </a:rPr>
              <a:t> facility performance data).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Why it works: REITs need income protection products. </a:t>
            </a:r>
            <a:r>
              <a:rPr lang="en-US" sz="1050" dirty="0" err="1">
                <a:solidFill>
                  <a:schemeClr val="tx1"/>
                </a:solidFill>
              </a:rPr>
              <a:t>Insuretech</a:t>
            </a:r>
            <a:r>
              <a:rPr lang="en-US" sz="1050" dirty="0">
                <a:solidFill>
                  <a:schemeClr val="tx1"/>
                </a:solidFill>
              </a:rPr>
              <a:t> has unique visibility into actual facility economics via tenant programs.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Revenue: Institutional product with high limits, attractive to publicly traded operators.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EEC54-F458-A71D-00C8-89C47ECE504F}"/>
              </a:ext>
            </a:extLst>
          </p:cNvPr>
          <p:cNvSpPr txBox="1"/>
          <p:nvPr/>
        </p:nvSpPr>
        <p:spPr>
          <a:xfrm>
            <a:off x="838199" y="319314"/>
            <a:ext cx="731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4 Growth Opportunities for </a:t>
            </a:r>
            <a:r>
              <a:rPr lang="en-US" sz="2400" dirty="0" err="1">
                <a:solidFill>
                  <a:schemeClr val="tx1"/>
                </a:solidFill>
              </a:rPr>
              <a:t>Insuretech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8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6F2D8AA-505E-6957-ECBA-D3AF721B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57FEEE-D771-BBAA-6D98-4C72E649FD75}"/>
              </a:ext>
            </a:extLst>
          </p:cNvPr>
          <p:cNvSpPr txBox="1"/>
          <p:nvPr/>
        </p:nvSpPr>
        <p:spPr>
          <a:xfrm>
            <a:off x="838199" y="1301852"/>
            <a:ext cx="8048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Insuretech</a:t>
            </a:r>
            <a:r>
              <a:rPr lang="en-US" sz="1800" dirty="0">
                <a:solidFill>
                  <a:schemeClr val="tx1"/>
                </a:solidFill>
              </a:rPr>
              <a:t> has the data.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Insuretech</a:t>
            </a:r>
            <a:r>
              <a:rPr lang="en-US" sz="1800" dirty="0">
                <a:solidFill>
                  <a:schemeClr val="tx1"/>
                </a:solidFill>
              </a:rPr>
              <a:t> has the momentum.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Now it needs the platform — and the leadership — to turn that data into a competitive advantage.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This strategy does exactly that.</a:t>
            </a:r>
          </a:p>
          <a:p>
            <a:endParaRPr lang="en-US" sz="1800" dirty="0">
              <a:solidFill>
                <a:schemeClr val="tx1"/>
              </a:solidFill>
              <a:effectLst/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2A573-FE22-6BFE-442C-DBF06A6CA7F3}"/>
              </a:ext>
            </a:extLst>
          </p:cNvPr>
          <p:cNvSpPr txBox="1"/>
          <p:nvPr/>
        </p:nvSpPr>
        <p:spPr>
          <a:xfrm>
            <a:off x="838199" y="319314"/>
            <a:ext cx="48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Closing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F5B5E-7040-B00A-DB0C-9D375C29D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212601"/>
            <a:ext cx="34480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5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>
          <a:extLst>
            <a:ext uri="{FF2B5EF4-FFF2-40B4-BE49-F238E27FC236}">
              <a16:creationId xmlns:a16="http://schemas.microsoft.com/office/drawing/2014/main" id="{302E8361-8A04-3B40-89BB-D8F958AF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>
            <a:extLst>
              <a:ext uri="{FF2B5EF4-FFF2-40B4-BE49-F238E27FC236}">
                <a16:creationId xmlns:a16="http://schemas.microsoft.com/office/drawing/2014/main" id="{08C78CCA-CA0F-F373-5A5B-142356741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APPENDIX</a:t>
            </a:r>
            <a:endParaRPr dirty="0"/>
          </a:p>
        </p:txBody>
      </p:sp>
      <p:sp>
        <p:nvSpPr>
          <p:cNvPr id="2" name="Google Shape;188;p30">
            <a:extLst>
              <a:ext uri="{FF2B5EF4-FFF2-40B4-BE49-F238E27FC236}">
                <a16:creationId xmlns:a16="http://schemas.microsoft.com/office/drawing/2014/main" id="{37D2D493-E3D3-EA09-FB89-A6D973955DDE}"/>
              </a:ext>
            </a:extLst>
          </p:cNvPr>
          <p:cNvSpPr txBox="1">
            <a:spLocks/>
          </p:cNvSpPr>
          <p:nvPr/>
        </p:nvSpPr>
        <p:spPr>
          <a:xfrm>
            <a:off x="741216" y="932918"/>
            <a:ext cx="8084169" cy="3639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1100" b="1" dirty="0">
              <a:solidFill>
                <a:schemeClr val="tx1"/>
              </a:solidFill>
            </a:endParaRPr>
          </a:p>
          <a:p>
            <a:pPr marL="457200" indent="-317500">
              <a:buClr>
                <a:schemeClr val="tx1"/>
              </a:buClr>
              <a:buSzPts val="1400"/>
              <a:buFont typeface="Arial"/>
              <a:buChar char="●"/>
            </a:pPr>
            <a:endParaRPr lang="en-US" sz="1100" dirty="0">
              <a:solidFill>
                <a:schemeClr val="tx1"/>
              </a:solidFill>
            </a:endParaRPr>
          </a:p>
          <a:p>
            <a:pPr marL="457200" indent="-317500">
              <a:buClr>
                <a:schemeClr val="tx1"/>
              </a:buClr>
              <a:buSzPts val="1400"/>
              <a:buFont typeface="Arial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>
          <a:extLst>
            <a:ext uri="{FF2B5EF4-FFF2-40B4-BE49-F238E27FC236}">
              <a16:creationId xmlns:a16="http://schemas.microsoft.com/office/drawing/2014/main" id="{16AD4CB7-1D00-08E6-19C4-2DC71C320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>
            <a:extLst>
              <a:ext uri="{FF2B5EF4-FFF2-40B4-BE49-F238E27FC236}">
                <a16:creationId xmlns:a16="http://schemas.microsoft.com/office/drawing/2014/main" id="{D18A89DB-3844-9E82-1C98-F70CD58F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186162"/>
            <a:ext cx="1198120" cy="1303836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B9DE5D0-8653-1F85-A369-700CEF42A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53" y="415504"/>
            <a:ext cx="5539693" cy="43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228600" y="205684"/>
            <a:ext cx="84146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latin typeface="+mn-lt"/>
              </a:rPr>
              <a:t>Table of Contents</a:t>
            </a:r>
            <a:endParaRPr sz="2400" b="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5504-502E-61D2-5C3C-A2A4CAF6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21" y="459070"/>
            <a:ext cx="3314700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373868-43E8-6767-71D6-7C934B2C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421" y="2462226"/>
            <a:ext cx="3314700" cy="2184442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994A8BD7-2508-863B-240B-F9B310C05F93}"/>
              </a:ext>
            </a:extLst>
          </p:cNvPr>
          <p:cNvSpPr txBox="1"/>
          <p:nvPr/>
        </p:nvSpPr>
        <p:spPr>
          <a:xfrm>
            <a:off x="310242" y="1322681"/>
            <a:ext cx="4125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Vision &amp; Outcomes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Data Platform &amp; Foundations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Core Analytics Pillars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Real-Time Business Visibility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Advanced Analytics &amp; AI Use Cases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Predictive Analytics Algorithms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Operational Automation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Success Looks Like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Operational Model &amp; Roadmap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What Success Looks Like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4 Growth Opportunities for </a:t>
            </a:r>
            <a:r>
              <a:rPr lang="en-US" dirty="0" err="1">
                <a:solidFill>
                  <a:schemeClr val="tx1"/>
                </a:solidFill>
              </a:rPr>
              <a:t>Insuretech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Closing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E5B4F3D-2C0E-1EA3-C2F8-8E1FE8C43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33">
            <a:extLst>
              <a:ext uri="{FF2B5EF4-FFF2-40B4-BE49-F238E27FC236}">
                <a16:creationId xmlns:a16="http://schemas.microsoft.com/office/drawing/2014/main" id="{7AE6995A-E394-D80D-5514-F685078236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59279" y="4202123"/>
            <a:ext cx="7626928" cy="871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This recommendation is based on limited information.  The strategy will evolve once discovery is completed.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6B146-A7FB-A069-BF06-5A0AF32057DA}"/>
              </a:ext>
            </a:extLst>
          </p:cNvPr>
          <p:cNvSpPr txBox="1"/>
          <p:nvPr/>
        </p:nvSpPr>
        <p:spPr>
          <a:xfrm>
            <a:off x="892629" y="1024917"/>
            <a:ext cx="7852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Enable growth, risk intelligence, and operational scale through data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 key decision in product, underwriting, GTM, and capital deployment is data‑informed.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Target outcomes:</a:t>
            </a:r>
          </a:p>
          <a:p>
            <a:pPr marL="285750" lvl="5" indent="-3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Improve loss ratios</a:t>
            </a:r>
          </a:p>
          <a:p>
            <a:pPr marL="285750" lvl="5" indent="-3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Increase attach rates</a:t>
            </a:r>
          </a:p>
          <a:p>
            <a:pPr marL="285750" lvl="5" indent="-3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Reduce claims cycle time</a:t>
            </a:r>
          </a:p>
          <a:p>
            <a:pPr marL="285750" lvl="5" indent="-3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Strengthen partner relationships</a:t>
            </a:r>
          </a:p>
          <a:p>
            <a:pPr marL="285750" lvl="5" indent="-3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Optimize capital allocation</a:t>
            </a:r>
          </a:p>
          <a:p>
            <a:pPr marL="285750" lvl="5" indent="-31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Unlock new insurance and investment products</a:t>
            </a:r>
          </a:p>
          <a:p>
            <a:pPr marL="285750" lvl="5" indent="-317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2575" lvl="5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“This is business transformation, not a tech project.”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4D779-BD5F-D731-BE90-CA698605AA1C}"/>
              </a:ext>
            </a:extLst>
          </p:cNvPr>
          <p:cNvSpPr txBox="1"/>
          <p:nvPr/>
        </p:nvSpPr>
        <p:spPr>
          <a:xfrm>
            <a:off x="838199" y="319314"/>
            <a:ext cx="3773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Vision &amp; Outcomes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3884F91-4979-CF23-3D11-91488DB42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352" y="2118748"/>
            <a:ext cx="2956622" cy="1851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42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C917E62-99CA-B52E-08F0-6AC06B4D2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A6249D-2A2A-76EC-6B8C-B840C3E604CB}"/>
              </a:ext>
            </a:extLst>
          </p:cNvPr>
          <p:cNvSpPr txBox="1"/>
          <p:nvPr/>
        </p:nvSpPr>
        <p:spPr>
          <a:xfrm>
            <a:off x="892629" y="1197429"/>
            <a:ext cx="78522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Unified data model across: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Tenant &amp; facility products (policies, premiums, claims).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Operators, facilities, PMS/FMS integrations, occupancy, rates.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External risk data (cat/weather, crime, property).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Real Estate Investments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Architecture: cloud warehouse / </a:t>
            </a:r>
            <a:r>
              <a:rPr lang="en-US" dirty="0" err="1">
                <a:solidFill>
                  <a:schemeClr val="tx1"/>
                </a:solidFill>
              </a:rPr>
              <a:t>lakehouse</a:t>
            </a:r>
            <a:r>
              <a:rPr lang="en-US" dirty="0">
                <a:solidFill>
                  <a:schemeClr val="tx1"/>
                </a:solidFill>
              </a:rPr>
              <a:t> with layers: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Raw → Cleansed → Curated domains (Insurance &amp; Risk, Operators &amp; Facilities, Tenants, GTM, Finance/Capital).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Governance &amp; quality: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KPI dictionary (coverage rate, RPU, NOI uplift, loss ratio).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catalog, lineage, PII handling, role‑based access.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CA6A4-21CB-48D4-C358-1493AF7A8A77}"/>
              </a:ext>
            </a:extLst>
          </p:cNvPr>
          <p:cNvSpPr txBox="1"/>
          <p:nvPr/>
        </p:nvSpPr>
        <p:spPr>
          <a:xfrm>
            <a:off x="838199" y="319314"/>
            <a:ext cx="48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Data Platform &amp; Foundations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24B768C-4BC8-1976-6762-692A8B44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70" y="144475"/>
            <a:ext cx="2394075" cy="242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59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C25F8FC-233A-06B7-0A67-85C4D280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10E32B-2BA8-0E79-B301-26933B38DF3D}"/>
              </a:ext>
            </a:extLst>
          </p:cNvPr>
          <p:cNvSpPr txBox="1"/>
          <p:nvPr/>
        </p:nvSpPr>
        <p:spPr>
          <a:xfrm>
            <a:off x="892629" y="1197429"/>
            <a:ext cx="78522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Insurance &amp; Risk Analytics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Pricing &amp; underwriting models (expected loss, segment pricing).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Loss ratio, frequency/severity, claims SLAs feeding product and pricing decisions.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Operator &amp; Facility Performance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Facility P&amp;L: program revenue, RPU, NOI uplift vs baseline, claims.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Operator scorecards and benchmarking to guide CSM and product roadmap.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Product &amp; GTM Analytics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Funnel: operator lead → signed → live → covered tenants.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Attach rates by channel/product; A/B testing of enrollment flows and Auto‑Protect.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Capital &amp; Investment Analytics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Cohort/vintage profitability; stress tests and scenario analysis.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Inputs to reinsurance, capital allocation, and new structures.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827E7-AF00-C17F-4D07-816EB80AD5CE}"/>
              </a:ext>
            </a:extLst>
          </p:cNvPr>
          <p:cNvSpPr txBox="1"/>
          <p:nvPr/>
        </p:nvSpPr>
        <p:spPr>
          <a:xfrm>
            <a:off x="838199" y="319314"/>
            <a:ext cx="48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Core Analytics Pillars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CD258-A1F4-A6F6-818C-A35DFB855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99" y="136106"/>
            <a:ext cx="2284253" cy="1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4EA94B1-2EF1-6DBF-32EF-9F27B91F9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739E4A-3FB9-C85C-35A4-737E14BF5175}"/>
              </a:ext>
            </a:extLst>
          </p:cNvPr>
          <p:cNvSpPr txBox="1"/>
          <p:nvPr/>
        </p:nvSpPr>
        <p:spPr>
          <a:xfrm>
            <a:off x="892629" y="1197429"/>
            <a:ext cx="78522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CEO‑level dashboards that answer: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fast are we growing?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are we winning?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are we leaking value?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Which partners are outperforming?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risks are emerging?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Insights move from </a:t>
            </a:r>
            <a:r>
              <a:rPr lang="en-US" b="1" dirty="0">
                <a:solidFill>
                  <a:schemeClr val="tx1"/>
                </a:solidFill>
              </a:rPr>
              <a:t>monthly → daily → real‑time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  <a:effectLst/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Goal: One source of truth, multiple perspectives.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5B05F-5AD5-0C5B-4A1F-47831D155822}"/>
              </a:ext>
            </a:extLst>
          </p:cNvPr>
          <p:cNvSpPr txBox="1"/>
          <p:nvPr/>
        </p:nvSpPr>
        <p:spPr>
          <a:xfrm>
            <a:off x="838199" y="319314"/>
            <a:ext cx="48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Real‑Time Business Visibility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CECC2-67E9-E2FA-1B72-F29A7A4E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747" y="319314"/>
            <a:ext cx="2284253" cy="14675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DB384B-4785-F4C6-68A4-472CBCFB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13517"/>
              </p:ext>
            </p:extLst>
          </p:nvPr>
        </p:nvGraphicFramePr>
        <p:xfrm>
          <a:off x="5232401" y="2584791"/>
          <a:ext cx="3743362" cy="1028700"/>
        </p:xfrm>
        <a:graphic>
          <a:graphicData uri="http://schemas.openxmlformats.org/drawingml/2006/table">
            <a:tbl>
              <a:tblPr firstRow="1" bandRow="1">
                <a:tableStyleId>{C32AD42D-4185-405D-816C-B6E1FD7B91AA}</a:tableStyleId>
              </a:tblPr>
              <a:tblGrid>
                <a:gridCol w="1748970">
                  <a:extLst>
                    <a:ext uri="{9D8B030D-6E8A-4147-A177-3AD203B41FA5}">
                      <a16:colId xmlns:a16="http://schemas.microsoft.com/office/drawing/2014/main" val="251270252"/>
                    </a:ext>
                  </a:extLst>
                </a:gridCol>
                <a:gridCol w="1994392">
                  <a:extLst>
                    <a:ext uri="{9D8B030D-6E8A-4147-A177-3AD203B41FA5}">
                      <a16:colId xmlns:a16="http://schemas.microsoft.com/office/drawing/2014/main" val="2043729622"/>
                    </a:ext>
                  </a:extLst>
                </a:gridCol>
              </a:tblGrid>
              <a:tr h="18878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Executive View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Operator / Product View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75797"/>
                  </a:ext>
                </a:extLst>
              </a:tr>
              <a:tr h="1730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Revenue &amp; growth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Facility-level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90732"/>
                  </a:ext>
                </a:extLst>
              </a:tr>
              <a:tr h="180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Loss ratio &amp; risk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Insurance uptake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43617"/>
                  </a:ext>
                </a:extLst>
              </a:tr>
              <a:tr h="2171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Forecast vs actuals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Claims trends &amp; anomalies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06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46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A10C8B6-97E3-F47B-3522-00483CCD1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10FEE2-4340-D767-B240-D3BED7BF0B1C}"/>
              </a:ext>
            </a:extLst>
          </p:cNvPr>
          <p:cNvSpPr txBox="1"/>
          <p:nvPr/>
        </p:nvSpPr>
        <p:spPr>
          <a:xfrm>
            <a:off x="892629" y="989204"/>
            <a:ext cx="7852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Shift from reactive to proactive: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Predictive Models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Claim likelihood &amp; severity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Tenant churn &amp; LTV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Facility risk scoring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Prescriptive Insights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Pricing optimization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Coverage recommendations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Loss prevention opportunities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Model investment returns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Automation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Alerts for anomalies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Embedded insights in workflows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This is where </a:t>
            </a:r>
            <a:r>
              <a:rPr lang="en-US" dirty="0" err="1">
                <a:solidFill>
                  <a:schemeClr val="tx1"/>
                </a:solidFill>
              </a:rPr>
              <a:t>Insuretech</a:t>
            </a:r>
            <a:r>
              <a:rPr lang="en-US" dirty="0">
                <a:solidFill>
                  <a:schemeClr val="tx1"/>
                </a:solidFill>
              </a:rPr>
              <a:t> gains durable competitive advantage.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BF663-385F-8965-58D8-F3CB3F9B35FA}"/>
              </a:ext>
            </a:extLst>
          </p:cNvPr>
          <p:cNvSpPr txBox="1"/>
          <p:nvPr/>
        </p:nvSpPr>
        <p:spPr>
          <a:xfrm>
            <a:off x="838198" y="319314"/>
            <a:ext cx="524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Advanced Analytics &amp; AI Use Cases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A0BDF6-883B-94FF-F3B3-482F80E8D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04" y="255442"/>
            <a:ext cx="2284253" cy="1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B7302BF4-D3CC-210D-9547-9B7413651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1DE888-5307-1C76-FC21-A81B9EEDCB5C}"/>
              </a:ext>
            </a:extLst>
          </p:cNvPr>
          <p:cNvSpPr txBox="1"/>
          <p:nvPr/>
        </p:nvSpPr>
        <p:spPr>
          <a:xfrm>
            <a:off x="838198" y="319314"/>
            <a:ext cx="524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Predictive Analytics Algorithms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3F4D62-E408-5D55-195E-7F8653637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52633"/>
              </p:ext>
            </p:extLst>
          </p:nvPr>
        </p:nvGraphicFramePr>
        <p:xfrm>
          <a:off x="362858" y="1079967"/>
          <a:ext cx="8258629" cy="3476550"/>
        </p:xfrm>
        <a:graphic>
          <a:graphicData uri="http://schemas.openxmlformats.org/drawingml/2006/table">
            <a:tbl>
              <a:tblPr/>
              <a:tblGrid>
                <a:gridCol w="1911481">
                  <a:extLst>
                    <a:ext uri="{9D8B030D-6E8A-4147-A177-3AD203B41FA5}">
                      <a16:colId xmlns:a16="http://schemas.microsoft.com/office/drawing/2014/main" val="3024900148"/>
                    </a:ext>
                  </a:extLst>
                </a:gridCol>
                <a:gridCol w="2865063">
                  <a:extLst>
                    <a:ext uri="{9D8B030D-6E8A-4147-A177-3AD203B41FA5}">
                      <a16:colId xmlns:a16="http://schemas.microsoft.com/office/drawing/2014/main" val="3315710149"/>
                    </a:ext>
                  </a:extLst>
                </a:gridCol>
                <a:gridCol w="3482085">
                  <a:extLst>
                    <a:ext uri="{9D8B030D-6E8A-4147-A177-3AD203B41FA5}">
                      <a16:colId xmlns:a16="http://schemas.microsoft.com/office/drawing/2014/main" val="1278163732"/>
                    </a:ext>
                  </a:extLst>
                </a:gridCol>
              </a:tblGrid>
              <a:tr h="311662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Objective</a:t>
                      </a:r>
                    </a:p>
                  </a:txBody>
                  <a:tcPr marL="29968" marR="29968" marT="29968" marB="29968">
                    <a:lnL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ML Algorithm/Technique</a:t>
                      </a:r>
                    </a:p>
                  </a:txBody>
                  <a:tcPr marL="29968" marR="29968" marT="29968" marB="29968">
                    <a:lnL w="9525" cap="flat" cmpd="sng" algn="ctr">
                      <a:solidFill>
                        <a:srgbClr val="1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Rationale</a:t>
                      </a:r>
                    </a:p>
                  </a:txBody>
                  <a:tcPr marL="29968" marR="29968" marT="29968" marB="29968">
                    <a:lnL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7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365062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Claim likelihood &amp; severity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Gradient Boosting (XGBoost/LightGBM)</a:t>
                      </a:r>
                      <a:r>
                        <a:rPr lang="en-US" sz="1200">
                          <a:effectLst/>
                        </a:rPr>
                        <a:t> + </a:t>
                      </a:r>
                      <a:r>
                        <a:rPr lang="en-US" sz="1200" b="0">
                          <a:effectLst/>
                        </a:rPr>
                        <a:t>GLM for severity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6A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8F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>
                          <a:effectLst/>
                        </a:rPr>
                        <a:t>Tabular insurance data excels with tree-based models; GLMs handle loss distributions well.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106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7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73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8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16212"/>
                  </a:ext>
                </a:extLst>
              </a:tr>
              <a:tr h="371598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Tenant churn &amp; LTV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E08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8F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8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A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Survival analysis (Cox PH)</a:t>
                      </a:r>
                      <a:r>
                        <a:rPr lang="en-US" sz="1200">
                          <a:effectLst/>
                        </a:rPr>
                        <a:t> + </a:t>
                      </a:r>
                      <a:r>
                        <a:rPr lang="en-US" sz="1200" b="0">
                          <a:effectLst/>
                        </a:rPr>
                        <a:t>Gradient Boosting</a:t>
                      </a:r>
                      <a:r>
                        <a:rPr lang="en-US" sz="1200">
                          <a:effectLst/>
                        </a:rPr>
                        <a:t> for LTV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388F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8F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8F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D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>
                          <a:effectLst/>
                        </a:rPr>
                        <a:t>Time-to-event for churn, regression trees for monetary value prediction.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388F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8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8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026282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Facility risk scoring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E8A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D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8A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 dirty="0">
                          <a:effectLst/>
                        </a:rPr>
                        <a:t>Random Forest</a:t>
                      </a:r>
                      <a:r>
                        <a:rPr lang="en-US" sz="1200" dirty="0">
                          <a:effectLst/>
                        </a:rPr>
                        <a:t> + </a:t>
                      </a:r>
                      <a:r>
                        <a:rPr lang="en-US" sz="1200" b="0" dirty="0">
                          <a:effectLst/>
                        </a:rPr>
                        <a:t>SHAP for explainability</a:t>
                      </a:r>
                      <a:endParaRPr lang="en-US" sz="1200" dirty="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88D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D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D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>
                          <a:effectLst/>
                        </a:rPr>
                        <a:t>Multi-factor risk scoring with feature importance for underwriting transparency.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88D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E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E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703359"/>
                  </a:ext>
                </a:extLst>
              </a:tr>
              <a:tr h="539416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Pricing optimization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E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Reinforcement Learning</a:t>
                      </a:r>
                      <a:r>
                        <a:rPr lang="en-US" sz="1200">
                          <a:effectLst/>
                        </a:rPr>
                        <a:t> or </a:t>
                      </a:r>
                      <a:r>
                        <a:rPr lang="en-US" sz="1200" b="0">
                          <a:effectLst/>
                        </a:rPr>
                        <a:t>Bayesian Optimization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>
                          <a:effectLst/>
                        </a:rPr>
                        <a:t>Dynamic pricing needs sequential decision-making; LLMs don't optimize continuous variables.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40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862635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Coverage recommendations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50E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EC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Recommendation Systems (Collaborative Filtering)</a:t>
                      </a:r>
                      <a:r>
                        <a:rPr lang="en-US" sz="1200">
                          <a:effectLst/>
                        </a:rPr>
                        <a:t> + </a:t>
                      </a:r>
                      <a:r>
                        <a:rPr lang="en-US" sz="1200" b="0">
                          <a:effectLst/>
                        </a:rPr>
                        <a:t>XGBoost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4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>
                          <a:effectLst/>
                        </a:rPr>
                        <a:t>Hybrid ML + LLM for tenant-specific coverage explanations and upsell copy.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728980"/>
                  </a:ext>
                </a:extLst>
              </a:tr>
              <a:tr h="371598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Loss prevention opportunities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Anomaly Detection (Isolation Forest)</a:t>
                      </a:r>
                      <a:r>
                        <a:rPr lang="en-US" sz="1200">
                          <a:effectLst/>
                        </a:rPr>
                        <a:t> + </a:t>
                      </a:r>
                      <a:r>
                        <a:rPr lang="en-US" sz="1200" b="0">
                          <a:effectLst/>
                        </a:rPr>
                        <a:t>Time Series Forecasting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>
                          <a:effectLst/>
                        </a:rPr>
                        <a:t>Detect unusual patterns in facility sensor/IoT data that predict losses.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7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018757"/>
                  </a:ext>
                </a:extLst>
              </a:tr>
              <a:tr h="455507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Model investment returns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b="0">
                          <a:effectLst/>
                        </a:rPr>
                        <a:t>Monte Carlo Simulation</a:t>
                      </a:r>
                      <a:r>
                        <a:rPr lang="en-US" sz="1200">
                          <a:effectLst/>
                        </a:rPr>
                        <a:t> + </a:t>
                      </a:r>
                      <a:r>
                        <a:rPr lang="en-US" sz="1200" b="0">
                          <a:effectLst/>
                        </a:rPr>
                        <a:t>GARCH for volatility</a:t>
                      </a:r>
                      <a:endParaRPr lang="en-US" sz="1200">
                        <a:effectLst/>
                      </a:endParaRP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200" dirty="0">
                          <a:effectLst/>
                        </a:rPr>
                        <a:t>Financial time series modeling for reinsurance and capital allocation scenario</a:t>
                      </a:r>
                    </a:p>
                  </a:txBody>
                  <a:tcPr marL="29968" marR="29968" marT="17981" marB="17981" anchor="ctr">
                    <a:lnL w="9525" cap="flat" cmpd="sng" algn="ctr">
                      <a:solidFill>
                        <a:srgbClr val="C0E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EE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84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8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9DCB5CB3-EEDB-B0E4-EEDA-1DD0D91AF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36C9F1-99C1-2A1C-6E8E-E8BDEA452060}"/>
              </a:ext>
            </a:extLst>
          </p:cNvPr>
          <p:cNvSpPr txBox="1"/>
          <p:nvPr/>
        </p:nvSpPr>
        <p:spPr>
          <a:xfrm>
            <a:off x="892629" y="1197429"/>
            <a:ext cx="7852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Data reduces manual work across the business: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Automated claims triage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Automated underwriting recommendations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Auto‑generated insights for sales and partners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Exception‑based workflows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Teams spend less time gathering data and more time acting on it.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D5CAA-8297-E829-B99B-5E57EC52AF7A}"/>
              </a:ext>
            </a:extLst>
          </p:cNvPr>
          <p:cNvSpPr txBox="1"/>
          <p:nvPr/>
        </p:nvSpPr>
        <p:spPr>
          <a:xfrm>
            <a:off x="838199" y="319314"/>
            <a:ext cx="484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Operational Automation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647ED-96CD-6D52-3D17-592D2FAA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04" y="255442"/>
            <a:ext cx="2284253" cy="14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539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Theme by Slidesgo">
  <a:themeElements>
    <a:clrScheme name="Simple Light">
      <a:dk1>
        <a:srgbClr val="FFFFFF"/>
      </a:dk1>
      <a:lt1>
        <a:srgbClr val="0D0D0D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On-screen Show (16:9)</PresentationFormat>
  <Paragraphs>188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Space Grotesk</vt:lpstr>
      <vt:lpstr>Open Sans Light</vt:lpstr>
      <vt:lpstr>Nunito Light</vt:lpstr>
      <vt:lpstr>Arial</vt:lpstr>
      <vt:lpstr>Anaheim</vt:lpstr>
      <vt:lpstr>Hind</vt:lpstr>
      <vt:lpstr>Space Grotesk Medium</vt:lpstr>
      <vt:lpstr>Dark Theme by Slidesgo</vt:lpstr>
      <vt:lpstr>Insuretech  Data &amp; Analytics Strategy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Dennis Peters</cp:lastModifiedBy>
  <cp:revision>26</cp:revision>
  <dcterms:modified xsi:type="dcterms:W3CDTF">2026-05-17T14:48:53Z</dcterms:modified>
</cp:coreProperties>
</file>